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56" r:id="rId2"/>
    <p:sldId id="257" r:id="rId3"/>
    <p:sldId id="262" r:id="rId4"/>
    <p:sldId id="258" r:id="rId5"/>
    <p:sldId id="265" r:id="rId6"/>
    <p:sldId id="264" r:id="rId7"/>
    <p:sldId id="259" r:id="rId8"/>
    <p:sldId id="261"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6063" autoAdjust="0"/>
  </p:normalViewPr>
  <p:slideViewPr>
    <p:cSldViewPr snapToGrid="0">
      <p:cViewPr>
        <p:scale>
          <a:sx n="117" d="100"/>
          <a:sy n="117" d="100"/>
        </p:scale>
        <p:origin x="200" y="3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Hi all, we are the Gretta Grettas.</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5cd77434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5cd77434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We had a friend that even posted a video of his backyard showing that it was snowing in May 9th.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5cd77434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5cd77434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5cd77434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5cd77434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Data gathered from a BigQuery object</a:t>
            </a:r>
          </a:p>
          <a:p>
            <a:pPr marL="0" lvl="0" indent="0" algn="l" rtl="0">
              <a:spcBef>
                <a:spcPts val="0"/>
              </a:spcBef>
              <a:spcAft>
                <a:spcPts val="0"/>
              </a:spcAft>
              <a:buNone/>
            </a:pPr>
            <a:r>
              <a:rPr lang="tr-TR" dirty="0"/>
              <a:t>Phewwww a bigggg asss dataset.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presenter could talk about the overall how temperature and pollution looks for Bronx. Raw data</a:t>
            </a:r>
          </a:p>
        </p:txBody>
      </p:sp>
    </p:spTree>
    <p:extLst>
      <p:ext uri="{BB962C8B-B14F-4D97-AF65-F5344CB8AC3E}">
        <p14:creationId xmlns:p14="http://schemas.microsoft.com/office/powerpoint/2010/main" val="4195733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used a seasonal </a:t>
            </a:r>
            <a:r>
              <a:rPr lang="en-US" dirty="0" err="1"/>
              <a:t>arima</a:t>
            </a:r>
            <a:r>
              <a:rPr lang="en-US" dirty="0"/>
              <a:t> model on the temperature data, with and without pollution data. It doesn’t look like much but the one with the pollution data is better.</a:t>
            </a:r>
          </a:p>
        </p:txBody>
      </p:sp>
    </p:spTree>
    <p:extLst>
      <p:ext uri="{BB962C8B-B14F-4D97-AF65-F5344CB8AC3E}">
        <p14:creationId xmlns:p14="http://schemas.microsoft.com/office/powerpoint/2010/main" val="235068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5cd77434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5cd77434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Script: one of the problems was how there were duplicate and missing data and that they didn’t alighn so on and so forth.</a:t>
            </a:r>
          </a:p>
          <a:p>
            <a:pPr marL="0" lvl="0" indent="0" algn="l" rtl="0">
              <a:spcBef>
                <a:spcPts val="0"/>
              </a:spcBef>
              <a:spcAft>
                <a:spcPts val="0"/>
              </a:spcAft>
              <a:buNone/>
            </a:pPr>
            <a:r>
              <a:rPr lang="tr-TR" dirty="0"/>
              <a:t>autocorrelation plots, lag plots etc.</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5cd77434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5cd77434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0" y="4589750"/>
            <a:ext cx="9144000" cy="553800"/>
          </a:xfrm>
          <a:prstGeom prst="rect">
            <a:avLst/>
          </a:prstGeom>
          <a:solidFill>
            <a:srgbClr val="F3F3F3"/>
          </a:solid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a:solidFill>
                  <a:schemeClr val="dk1"/>
                </a:solidFill>
              </a:rPr>
              <a:t> </a:t>
            </a:r>
            <a:r>
              <a:rPr lang="en" sz="2300">
                <a:solidFill>
                  <a:schemeClr val="dk1"/>
                </a:solidFill>
              </a:rPr>
              <a:t>The Erdős Institute   </a:t>
            </a:r>
            <a:r>
              <a:rPr lang="en" sz="1600">
                <a:solidFill>
                  <a:schemeClr val="dk1"/>
                </a:solidFill>
              </a:rPr>
              <a:t>					    May 2020 Data Science Boot Camp</a:t>
            </a:r>
            <a:endParaRPr sz="1600">
              <a:solidFill>
                <a:schemeClr val="dk1"/>
              </a:solidFill>
            </a:endParaRPr>
          </a:p>
        </p:txBody>
      </p:sp>
      <p:pic>
        <p:nvPicPr>
          <p:cNvPr id="10" name="Google Shape;10;p1"/>
          <p:cNvPicPr preferRelativeResize="0"/>
          <p:nvPr/>
        </p:nvPicPr>
        <p:blipFill>
          <a:blip r:embed="rId13">
            <a:alphaModFix/>
          </a:blip>
          <a:stretch>
            <a:fillRect/>
          </a:stretch>
        </p:blipFill>
        <p:spPr>
          <a:xfrm>
            <a:off x="76200" y="4648402"/>
            <a:ext cx="436475" cy="4364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hyperlink" Target="http://www.sketchport.com/drawing/4729618875547648/save-the-world" TargetMode="External"/><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xml"/><Relationship Id="rId7" Type="http://schemas.openxmlformats.org/officeDocument/2006/relationships/hyperlink" Target="mailto:ppetes@snail.com" TargetMode="External"/><Relationship Id="rId2" Type="http://schemas.openxmlformats.org/officeDocument/2006/relationships/video" Target="../media/media8.mp4"/><Relationship Id="rId1" Type="http://schemas.microsoft.com/office/2007/relationships/media" Target="../media/media8.mp4"/><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pic>
        <p:nvPicPr>
          <p:cNvPr id="3" name="Picture 2" descr="A turtle swimming under water&#10;&#10;Description automatically generated">
            <a:extLst>
              <a:ext uri="{FF2B5EF4-FFF2-40B4-BE49-F238E27FC236}">
                <a16:creationId xmlns:a16="http://schemas.microsoft.com/office/drawing/2014/main" id="{AFB4BB28-5551-4A48-8624-5CD3A250BE30}"/>
              </a:ext>
            </a:extLst>
          </p:cNvPr>
          <p:cNvPicPr>
            <a:picLocks noChangeAspect="1"/>
          </p:cNvPicPr>
          <p:nvPr/>
        </p:nvPicPr>
        <p:blipFill>
          <a:blip r:embed="rId5">
            <a:alphaModFix/>
            <a:extLst>
              <a:ext uri="{BEBA8EAE-BF5A-486C-A8C5-ECC9F3942E4B}">
                <a14:imgProps xmlns:a14="http://schemas.microsoft.com/office/drawing/2010/main">
                  <a14:imgLayer r:embed="rId6">
                    <a14:imgEffect>
                      <a14:sharpenSoften amount="-56000"/>
                    </a14:imgEffect>
                    <a14:imgEffect>
                      <a14:brightnessContrast bright="-5000" contrast="19000"/>
                    </a14:imgEffect>
                  </a14:imgLayer>
                </a14:imgProps>
              </a:ext>
            </a:extLst>
          </a:blip>
          <a:stretch>
            <a:fillRect/>
          </a:stretch>
        </p:blipFill>
        <p:spPr>
          <a:xfrm>
            <a:off x="0" y="0"/>
            <a:ext cx="9141248" cy="4596063"/>
          </a:xfrm>
          <a:prstGeom prst="rect">
            <a:avLst/>
          </a:prstGeom>
          <a:effectLst>
            <a:outerShdw blurRad="50800" dist="50800" dir="5400000" sx="1000" sy="1000" algn="ctr" rotWithShape="0">
              <a:srgbClr val="000000">
                <a:alpha val="0"/>
              </a:srgbClr>
            </a:outerShdw>
            <a:reflection endPos="0" dir="5400000" sy="-100000" algn="bl" rotWithShape="0"/>
          </a:effectLst>
        </p:spPr>
      </p:pic>
      <p:sp>
        <p:nvSpPr>
          <p:cNvPr id="57" name="Google Shape;57;p13"/>
          <p:cNvSpPr txBox="1">
            <a:spLocks noGrp="1"/>
          </p:cNvSpPr>
          <p:nvPr>
            <p:ph type="ctrTitle"/>
          </p:nvPr>
        </p:nvSpPr>
        <p:spPr>
          <a:xfrm>
            <a:off x="311708" y="1649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chemeClr val="bg1"/>
                </a:solidFill>
              </a:rPr>
              <a:t>Gretta Grettas</a:t>
            </a:r>
            <a:endParaRPr dirty="0">
              <a:solidFill>
                <a:schemeClr val="bg1"/>
              </a:solidFill>
            </a:endParaRPr>
          </a:p>
        </p:txBody>
      </p:sp>
      <p:sp>
        <p:nvSpPr>
          <p:cNvPr id="58" name="Google Shape;58;p13"/>
          <p:cNvSpPr txBox="1">
            <a:spLocks noGrp="1"/>
          </p:cNvSpPr>
          <p:nvPr>
            <p:ph type="subTitle" idx="1"/>
          </p:nvPr>
        </p:nvSpPr>
        <p:spPr>
          <a:xfrm>
            <a:off x="311700" y="2320825"/>
            <a:ext cx="8520600" cy="4590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bg1"/>
                </a:solidFill>
              </a:rPr>
              <a:t>Team </a:t>
            </a:r>
            <a:r>
              <a:rPr lang="tr-TR" sz="1400" b="1" dirty="0">
                <a:solidFill>
                  <a:schemeClr val="bg1"/>
                </a:solidFill>
              </a:rPr>
              <a:t>8</a:t>
            </a:r>
            <a:r>
              <a:rPr lang="en" sz="1400" b="1" dirty="0">
                <a:solidFill>
                  <a:schemeClr val="bg1"/>
                </a:solidFill>
              </a:rPr>
              <a:t>: </a:t>
            </a:r>
            <a:r>
              <a:rPr lang="tr-TR" sz="1400" b="1" dirty="0">
                <a:solidFill>
                  <a:schemeClr val="bg1"/>
                </a:solidFill>
              </a:rPr>
              <a:t>M. Yarkın Ergin</a:t>
            </a:r>
            <a:r>
              <a:rPr lang="en" sz="1400" b="1" dirty="0">
                <a:solidFill>
                  <a:schemeClr val="bg1"/>
                </a:solidFill>
              </a:rPr>
              <a:t>,</a:t>
            </a:r>
            <a:r>
              <a:rPr lang="tr-TR" sz="1400" b="1" dirty="0">
                <a:solidFill>
                  <a:schemeClr val="bg1"/>
                </a:solidFill>
              </a:rPr>
              <a:t> Plamen Kamenov, Ghanashyam Khanal, Duygu Yılmaz</a:t>
            </a:r>
            <a:endParaRPr sz="3200" b="1" dirty="0">
              <a:solidFill>
                <a:schemeClr val="bg1"/>
              </a:solidFill>
            </a:endParaRPr>
          </a:p>
        </p:txBody>
      </p:sp>
      <p:sp>
        <p:nvSpPr>
          <p:cNvPr id="59" name="Google Shape;59;p13"/>
          <p:cNvSpPr txBox="1">
            <a:spLocks noGrp="1"/>
          </p:cNvSpPr>
          <p:nvPr>
            <p:ph type="subTitle" idx="1"/>
          </p:nvPr>
        </p:nvSpPr>
        <p:spPr>
          <a:xfrm>
            <a:off x="311700" y="2883100"/>
            <a:ext cx="85206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1300" i="1" dirty="0">
                <a:solidFill>
                  <a:schemeClr val="bg1"/>
                </a:solidFill>
              </a:rPr>
              <a:t>A quick look at pollutants and temperature since the lockdown</a:t>
            </a:r>
            <a:endParaRPr sz="3500" i="1" dirty="0">
              <a:solidFill>
                <a:schemeClr val="bg1"/>
              </a:solidFill>
            </a:endParaRPr>
          </a:p>
        </p:txBody>
      </p:sp>
      <p:sp>
        <p:nvSpPr>
          <p:cNvPr id="60" name="Google Shape;60;p13"/>
          <p:cNvSpPr txBox="1"/>
          <p:nvPr/>
        </p:nvSpPr>
        <p:spPr>
          <a:xfrm>
            <a:off x="2377440" y="3329796"/>
            <a:ext cx="4389120" cy="328500"/>
          </a:xfrm>
          <a:prstGeom prst="rect">
            <a:avLst/>
          </a:prstGeom>
          <a:noFill/>
          <a:ln>
            <a:noFill/>
          </a:ln>
        </p:spPr>
        <p:txBody>
          <a:bodyPr spcFirstLastPara="1" wrap="square" lIns="91425" tIns="91425" rIns="91425" bIns="91425" anchor="t" anchorCtr="0">
            <a:noAutofit/>
          </a:bodyPr>
          <a:lstStyle/>
          <a:p>
            <a:pPr lvl="0" algn="ctr"/>
            <a:r>
              <a:rPr lang="en" b="1" dirty="0">
                <a:solidFill>
                  <a:schemeClr val="bg1"/>
                </a:solidFill>
              </a:rPr>
              <a:t>https://github.com/</a:t>
            </a:r>
            <a:r>
              <a:rPr lang="en-US" b="1" dirty="0">
                <a:solidFill>
                  <a:schemeClr val="bg1"/>
                </a:solidFill>
              </a:rPr>
              <a:t> </a:t>
            </a:r>
            <a:r>
              <a:rPr lang="en-US" b="1" dirty="0" err="1">
                <a:solidFill>
                  <a:schemeClr val="bg1"/>
                </a:solidFill>
              </a:rPr>
              <a:t>yilmazduygu</a:t>
            </a:r>
            <a:r>
              <a:rPr lang="en-US" b="1" dirty="0">
                <a:solidFill>
                  <a:schemeClr val="bg1"/>
                </a:solidFill>
              </a:rPr>
              <a:t>/</a:t>
            </a:r>
            <a:r>
              <a:rPr lang="en-US" b="1" dirty="0" err="1">
                <a:solidFill>
                  <a:schemeClr val="bg1"/>
                </a:solidFill>
              </a:rPr>
              <a:t>gretta-grettas</a:t>
            </a:r>
            <a:endParaRPr b="1" dirty="0">
              <a:solidFill>
                <a:schemeClr val="bg1"/>
              </a:solidFill>
            </a:endParaRPr>
          </a:p>
        </p:txBody>
      </p:sp>
      <p:pic>
        <p:nvPicPr>
          <p:cNvPr id="11" name="Video 10">
            <a:hlinkClick r:id="" action="ppaction://media"/>
            <a:extLst>
              <a:ext uri="{FF2B5EF4-FFF2-40B4-BE49-F238E27FC236}">
                <a16:creationId xmlns:a16="http://schemas.microsoft.com/office/drawing/2014/main" id="{3BC5B5AA-52D2-45F5-B68D-1EDA3AEE7FE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608"/>
    </mc:Choice>
    <mc:Fallback xmlns="">
      <p:transition spd="slow" advTm="20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Was</a:t>
            </a:r>
            <a:r>
              <a:rPr lang="tr-TR" dirty="0"/>
              <a:t> it </a:t>
            </a:r>
            <a:r>
              <a:rPr lang="tr-TR" dirty="0" err="1"/>
              <a:t>chillier</a:t>
            </a:r>
            <a:r>
              <a:rPr lang="tr-TR" dirty="0"/>
              <a:t>? </a:t>
            </a:r>
            <a:r>
              <a:rPr lang="tr-TR" sz="1600" dirty="0"/>
              <a:t>(</a:t>
            </a:r>
            <a:r>
              <a:rPr lang="tr-TR" sz="1600" dirty="0" err="1"/>
              <a:t>then</a:t>
            </a:r>
            <a:r>
              <a:rPr lang="tr-TR" sz="1600" dirty="0"/>
              <a:t>, not </a:t>
            </a:r>
            <a:r>
              <a:rPr lang="tr-TR" sz="1600" dirty="0" err="1"/>
              <a:t>now</a:t>
            </a:r>
            <a:r>
              <a:rPr lang="tr-TR" sz="1600" dirty="0"/>
              <a:t>)</a:t>
            </a:r>
            <a:endParaRPr dirty="0"/>
          </a:p>
        </p:txBody>
      </p:sp>
      <p:sp>
        <p:nvSpPr>
          <p:cNvPr id="66" name="Google Shape;66;p14"/>
          <p:cNvSpPr txBox="1">
            <a:spLocks noGrp="1"/>
          </p:cNvSpPr>
          <p:nvPr>
            <p:ph type="body" idx="1"/>
          </p:nvPr>
        </p:nvSpPr>
        <p:spPr>
          <a:xfrm>
            <a:off x="311700" y="1152475"/>
            <a:ext cx="8520600" cy="41885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600" b="1" dirty="0"/>
              <a:t>Observation</a:t>
            </a:r>
            <a:r>
              <a:rPr lang="en" sz="1600" dirty="0"/>
              <a:t>: </a:t>
            </a:r>
            <a:r>
              <a:rPr lang="tr-TR" sz="1600" dirty="0"/>
              <a:t>After the start of the lockdown procedures throughout the world due to COVID-19, posts showing natural life slowly returning to environments where humans usually frequent, began to crop up on social media. Some people claimed that this could be because of quarantining which led to a decline in activities that pollute the environment. </a:t>
            </a:r>
            <a:endParaRPr sz="1600" dirty="0"/>
          </a:p>
          <a:p>
            <a:pPr marL="0" lvl="0" indent="0" algn="l" rtl="0">
              <a:spcBef>
                <a:spcPts val="1600"/>
              </a:spcBef>
              <a:spcAft>
                <a:spcPts val="0"/>
              </a:spcAft>
              <a:buNone/>
            </a:pPr>
            <a:r>
              <a:rPr lang="tr-TR" sz="1600" b="1" dirty="0"/>
              <a:t>Questions</a:t>
            </a:r>
            <a:r>
              <a:rPr lang="en" sz="1600" b="1" dirty="0"/>
              <a:t>:</a:t>
            </a:r>
            <a:r>
              <a:rPr lang="en" sz="1600" dirty="0"/>
              <a:t> </a:t>
            </a:r>
            <a:r>
              <a:rPr lang="tr-TR" sz="1600" dirty="0" err="1"/>
              <a:t>Did</a:t>
            </a:r>
            <a:r>
              <a:rPr lang="tr-TR" sz="1600" dirty="0"/>
              <a:t> </a:t>
            </a:r>
            <a:r>
              <a:rPr lang="tr-TR" sz="1600" dirty="0" err="1"/>
              <a:t>the</a:t>
            </a:r>
            <a:r>
              <a:rPr lang="tr-TR" sz="1600" dirty="0"/>
              <a:t> </a:t>
            </a:r>
            <a:r>
              <a:rPr lang="tr-TR" sz="1600" dirty="0" err="1"/>
              <a:t>decreased</a:t>
            </a:r>
            <a:r>
              <a:rPr lang="tr-TR" sz="1600" dirty="0"/>
              <a:t> </a:t>
            </a:r>
            <a:r>
              <a:rPr lang="tr-TR" sz="1600" dirty="0" err="1"/>
              <a:t>levels</a:t>
            </a:r>
            <a:r>
              <a:rPr lang="tr-TR" sz="1600" dirty="0"/>
              <a:t> of </a:t>
            </a:r>
            <a:r>
              <a:rPr lang="tr-TR" sz="1600" dirty="0" err="1"/>
              <a:t>pollutants</a:t>
            </a:r>
            <a:r>
              <a:rPr lang="tr-TR" sz="1600" dirty="0"/>
              <a:t> in </a:t>
            </a:r>
            <a:r>
              <a:rPr lang="tr-TR" sz="1600" dirty="0" err="1"/>
              <a:t>the</a:t>
            </a:r>
            <a:r>
              <a:rPr lang="tr-TR" sz="1600" dirty="0"/>
              <a:t> </a:t>
            </a:r>
            <a:r>
              <a:rPr lang="tr-TR" sz="1600" dirty="0" err="1"/>
              <a:t>air</a:t>
            </a:r>
            <a:r>
              <a:rPr lang="tr-TR" sz="1600" dirty="0"/>
              <a:t> </a:t>
            </a:r>
            <a:r>
              <a:rPr lang="tr-TR" sz="1600" dirty="0" err="1"/>
              <a:t>affect</a:t>
            </a:r>
            <a:r>
              <a:rPr lang="tr-TR" sz="1600" dirty="0"/>
              <a:t> </a:t>
            </a:r>
            <a:r>
              <a:rPr lang="tr-TR" sz="1600" dirty="0" err="1"/>
              <a:t>the</a:t>
            </a:r>
            <a:r>
              <a:rPr lang="tr-TR" sz="1600" dirty="0"/>
              <a:t> </a:t>
            </a:r>
            <a:r>
              <a:rPr lang="tr-TR" sz="1600" dirty="0" err="1"/>
              <a:t>temperatures</a:t>
            </a:r>
            <a:r>
              <a:rPr lang="tr-TR" sz="1600" dirty="0"/>
              <a:t> </a:t>
            </a:r>
            <a:r>
              <a:rPr lang="tr-TR" sz="1600" dirty="0" err="1"/>
              <a:t>we</a:t>
            </a:r>
            <a:r>
              <a:rPr lang="tr-TR" sz="1600" dirty="0"/>
              <a:t> </a:t>
            </a:r>
            <a:r>
              <a:rPr lang="tr-TR" sz="1600" dirty="0" err="1"/>
              <a:t>feel</a:t>
            </a:r>
            <a:r>
              <a:rPr lang="tr-TR" sz="1600" dirty="0"/>
              <a:t> and could the current levels of </a:t>
            </a:r>
            <a:r>
              <a:rPr lang="tr-TR" sz="1600" dirty="0" err="1"/>
              <a:t>pollution</a:t>
            </a:r>
            <a:r>
              <a:rPr lang="tr-TR" sz="1600" dirty="0"/>
              <a:t> be used </a:t>
            </a:r>
            <a:r>
              <a:rPr lang="tr-TR" sz="1600" dirty="0" err="1"/>
              <a:t>to</a:t>
            </a:r>
            <a:r>
              <a:rPr lang="tr-TR" sz="1600" dirty="0"/>
              <a:t> </a:t>
            </a:r>
            <a:r>
              <a:rPr lang="tr-TR" sz="1600" dirty="0" err="1"/>
              <a:t>better</a:t>
            </a:r>
            <a:r>
              <a:rPr lang="tr-TR" sz="1600" dirty="0"/>
              <a:t> </a:t>
            </a:r>
            <a:r>
              <a:rPr lang="tr-TR" sz="1600" dirty="0" err="1"/>
              <a:t>predict</a:t>
            </a:r>
            <a:r>
              <a:rPr lang="tr-TR" sz="1600" dirty="0"/>
              <a:t> the </a:t>
            </a:r>
            <a:r>
              <a:rPr lang="tr-TR" sz="1600" dirty="0" err="1"/>
              <a:t>current</a:t>
            </a:r>
            <a:r>
              <a:rPr lang="tr-TR" sz="1600" dirty="0"/>
              <a:t> </a:t>
            </a:r>
            <a:r>
              <a:rPr lang="tr-TR" sz="1600" dirty="0" err="1"/>
              <a:t>temperature</a:t>
            </a:r>
            <a:r>
              <a:rPr lang="tr-TR" sz="1600" dirty="0"/>
              <a:t>?</a:t>
            </a:r>
            <a:endParaRPr sz="1600" dirty="0"/>
          </a:p>
          <a:p>
            <a:pPr marL="0" lvl="0" indent="0" algn="l" rtl="0">
              <a:spcBef>
                <a:spcPts val="1600"/>
              </a:spcBef>
              <a:spcAft>
                <a:spcPts val="1600"/>
              </a:spcAft>
              <a:buNone/>
            </a:pPr>
            <a:r>
              <a:rPr lang="en" sz="1600" b="1" dirty="0"/>
              <a:t>Goal:</a:t>
            </a:r>
            <a:r>
              <a:rPr lang="en" sz="1600" dirty="0"/>
              <a:t> </a:t>
            </a:r>
            <a:r>
              <a:rPr lang="tr-TR" sz="1600" dirty="0"/>
              <a:t>Conduct</a:t>
            </a:r>
            <a:r>
              <a:rPr lang="en" sz="1600" dirty="0"/>
              <a:t> a </a:t>
            </a:r>
            <a:r>
              <a:rPr lang="tr-TR" sz="1600" dirty="0"/>
              <a:t>time series analysis of historical temperature and pollution data to </a:t>
            </a:r>
            <a:r>
              <a:rPr lang="tr-TR" sz="1600" dirty="0" err="1"/>
              <a:t>see</a:t>
            </a:r>
            <a:r>
              <a:rPr lang="tr-TR" sz="1600" dirty="0"/>
              <a:t> how </a:t>
            </a:r>
            <a:r>
              <a:rPr lang="tr-TR" sz="1600" dirty="0" err="1"/>
              <a:t>the</a:t>
            </a:r>
            <a:r>
              <a:rPr lang="tr-TR" sz="1600" dirty="0"/>
              <a:t> </a:t>
            </a:r>
            <a:r>
              <a:rPr lang="tr-TR" sz="1600" dirty="0" err="1"/>
              <a:t>two</a:t>
            </a:r>
            <a:r>
              <a:rPr lang="tr-TR" sz="1600" dirty="0"/>
              <a:t> </a:t>
            </a:r>
            <a:r>
              <a:rPr lang="tr-TR" sz="1600" dirty="0" err="1"/>
              <a:t>relate</a:t>
            </a:r>
            <a:r>
              <a:rPr lang="tr-TR" sz="1600" dirty="0"/>
              <a:t> </a:t>
            </a:r>
            <a:r>
              <a:rPr lang="tr-TR" sz="1600" dirty="0" err="1"/>
              <a:t>to</a:t>
            </a:r>
            <a:r>
              <a:rPr lang="tr-TR" sz="1600" dirty="0"/>
              <a:t> </a:t>
            </a:r>
            <a:r>
              <a:rPr lang="tr-TR" sz="1600" dirty="0" err="1"/>
              <a:t>each</a:t>
            </a:r>
            <a:r>
              <a:rPr lang="tr-TR" sz="1600" dirty="0"/>
              <a:t> </a:t>
            </a:r>
            <a:r>
              <a:rPr lang="tr-TR" sz="1600" dirty="0" err="1"/>
              <a:t>other</a:t>
            </a:r>
            <a:r>
              <a:rPr lang="tr-TR" sz="1600" dirty="0"/>
              <a:t>.</a:t>
            </a:r>
            <a:endParaRPr sz="1600" dirty="0"/>
          </a:p>
        </p:txBody>
      </p:sp>
      <p:pic>
        <p:nvPicPr>
          <p:cNvPr id="7" name="Video 6">
            <a:hlinkClick r:id="" action="ppaction://media"/>
            <a:extLst>
              <a:ext uri="{FF2B5EF4-FFF2-40B4-BE49-F238E27FC236}">
                <a16:creationId xmlns:a16="http://schemas.microsoft.com/office/drawing/2014/main" id="{D6EF0E82-91EA-442D-98EA-9EAAE669F36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929"/>
    </mc:Choice>
    <mc:Fallback xmlns="">
      <p:transition spd="slow" advTm="28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Approach and Teamwork</a:t>
            </a:r>
            <a:endParaRPr/>
          </a:p>
        </p:txBody>
      </p:sp>
      <p:sp>
        <p:nvSpPr>
          <p:cNvPr id="72" name="Google Shape;72;p15"/>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Data gathering and cleaning:</a:t>
            </a:r>
            <a:r>
              <a:rPr lang="en" dirty="0"/>
              <a:t> We pulled temperature data from Kaggle using SQL, and pol</a:t>
            </a:r>
            <a:r>
              <a:rPr lang="en-US" dirty="0"/>
              <a:t>l</a:t>
            </a:r>
            <a:r>
              <a:rPr lang="en" dirty="0" err="1"/>
              <a:t>ution</a:t>
            </a:r>
            <a:r>
              <a:rPr lang="en" dirty="0"/>
              <a:t> data from EPA [PK, GK, DY]. We manually cleaned duplicates and filled in the missing data with </a:t>
            </a:r>
            <a:r>
              <a:rPr lang="en" dirty="0" err="1"/>
              <a:t>na</a:t>
            </a:r>
            <a:r>
              <a:rPr lang="en-US" dirty="0" err="1"/>
              <a:t>ï</a:t>
            </a:r>
            <a:r>
              <a:rPr lang="en" dirty="0" err="1"/>
              <a:t>ve</a:t>
            </a:r>
            <a:r>
              <a:rPr lang="en" dirty="0"/>
              <a:t> method [GK, PK]. </a:t>
            </a:r>
          </a:p>
          <a:p>
            <a:pPr marL="0" lvl="0" indent="0" algn="l" rtl="0">
              <a:spcBef>
                <a:spcPts val="0"/>
              </a:spcBef>
              <a:spcAft>
                <a:spcPts val="0"/>
              </a:spcAft>
              <a:buNone/>
            </a:pPr>
            <a:endParaRPr lang="en" dirty="0"/>
          </a:p>
          <a:p>
            <a:pPr marL="0" lvl="0" indent="0">
              <a:buNone/>
            </a:pPr>
            <a:r>
              <a:rPr lang="en" b="1" dirty="0"/>
              <a:t>Exploratory analyses: </a:t>
            </a:r>
            <a:r>
              <a:rPr lang="en" dirty="0"/>
              <a:t>We did autocorrelation plots to determine the period of the data [PK, GK, DY, MYE]. We tried classification analyses for different pollutants and temperature measures from various cities [PK, GK]</a:t>
            </a:r>
            <a:endParaRPr lang="en" b="1" dirty="0"/>
          </a:p>
          <a:p>
            <a:pPr marL="0" lvl="0" indent="0">
              <a:buNone/>
            </a:pPr>
            <a:endParaRPr lang="en" b="1" dirty="0"/>
          </a:p>
          <a:p>
            <a:pPr marL="0" lvl="0" indent="0">
              <a:buNone/>
            </a:pPr>
            <a:r>
              <a:rPr lang="en" b="1" dirty="0"/>
              <a:t>Time series analysis: </a:t>
            </a:r>
            <a:r>
              <a:rPr lang="en" dirty="0"/>
              <a:t>We modeled the temperatures after lockdown with seasonal </a:t>
            </a:r>
            <a:r>
              <a:rPr lang="en" dirty="0" err="1"/>
              <a:t>na</a:t>
            </a:r>
            <a:r>
              <a:rPr lang="en-US" dirty="0" err="1"/>
              <a:t>ï</a:t>
            </a:r>
            <a:r>
              <a:rPr lang="en" dirty="0"/>
              <a:t>ve method [GK, PK, MYE] and a seasonal ARIMA.</a:t>
            </a:r>
          </a:p>
          <a:p>
            <a:pPr marL="0" lvl="0" indent="0">
              <a:buNone/>
            </a:pPr>
            <a:r>
              <a:rPr lang="en" dirty="0"/>
              <a:t> [MYE, DY]</a:t>
            </a:r>
            <a:endParaRPr dirty="0"/>
          </a:p>
        </p:txBody>
      </p:sp>
      <p:pic>
        <p:nvPicPr>
          <p:cNvPr id="3" name="Video 2">
            <a:hlinkClick r:id="" action="ppaction://media"/>
            <a:extLst>
              <a:ext uri="{FF2B5EF4-FFF2-40B4-BE49-F238E27FC236}">
                <a16:creationId xmlns:a16="http://schemas.microsoft.com/office/drawing/2014/main" id="{E3BC40F8-1634-4078-BD8A-35BFEFA9BA3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112"/>
    </mc:Choice>
    <mc:Fallback xmlns="">
      <p:transition spd="slow" advTm="53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Methods/Packages Used</a:t>
            </a:r>
            <a:endParaRPr/>
          </a:p>
        </p:txBody>
      </p:sp>
      <p:sp>
        <p:nvSpPr>
          <p:cNvPr id="72" name="Google Shape;72;p15"/>
          <p:cNvSpPr txBox="1">
            <a:spLocks noGrp="1"/>
          </p:cNvSpPr>
          <p:nvPr>
            <p:ph type="body" idx="1"/>
          </p:nvPr>
        </p:nvSpPr>
        <p:spPr>
          <a:xfrm>
            <a:off x="-34661" y="1017725"/>
            <a:ext cx="5663073" cy="4354707"/>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tr-TR" dirty="0" err="1"/>
              <a:t>BigQuery</a:t>
            </a:r>
            <a:r>
              <a:rPr lang="tr-TR" dirty="0"/>
              <a:t> </a:t>
            </a:r>
            <a:r>
              <a:rPr lang="tr-TR" dirty="0" err="1"/>
              <a:t>dataset</a:t>
            </a:r>
            <a:r>
              <a:rPr lang="tr-TR" dirty="0"/>
              <a:t> </a:t>
            </a:r>
            <a:r>
              <a:rPr lang="tr-TR" dirty="0" err="1"/>
              <a:t>retrieved</a:t>
            </a:r>
            <a:r>
              <a:rPr lang="tr-TR" dirty="0"/>
              <a:t> </a:t>
            </a:r>
            <a:r>
              <a:rPr lang="tr-TR" dirty="0" err="1"/>
              <a:t>using</a:t>
            </a:r>
            <a:r>
              <a:rPr lang="tr-TR" dirty="0"/>
              <a:t> SQL</a:t>
            </a:r>
          </a:p>
          <a:p>
            <a:pPr>
              <a:buFont typeface="Arial" panose="020B0604020202020204" pitchFamily="34" charset="0"/>
              <a:buChar char="•"/>
            </a:pPr>
            <a:r>
              <a:rPr lang="tr-TR" dirty="0" err="1"/>
              <a:t>Duplicates</a:t>
            </a:r>
            <a:r>
              <a:rPr lang="tr-TR" dirty="0"/>
              <a:t>/</a:t>
            </a:r>
            <a:r>
              <a:rPr lang="tr-TR" dirty="0" err="1"/>
              <a:t>Missing</a:t>
            </a:r>
            <a:r>
              <a:rPr lang="tr-TR" dirty="0"/>
              <a:t> data </a:t>
            </a:r>
            <a:r>
              <a:rPr lang="tr-TR" dirty="0" err="1"/>
              <a:t>were</a:t>
            </a:r>
            <a:r>
              <a:rPr lang="tr-TR" dirty="0"/>
              <a:t> </a:t>
            </a:r>
            <a:r>
              <a:rPr lang="tr-TR" dirty="0" err="1"/>
              <a:t>removed</a:t>
            </a:r>
            <a:r>
              <a:rPr lang="tr-TR" dirty="0"/>
              <a:t>/</a:t>
            </a:r>
            <a:r>
              <a:rPr lang="tr-TR" dirty="0" err="1"/>
              <a:t>filled</a:t>
            </a:r>
            <a:r>
              <a:rPr lang="tr-TR" dirty="0"/>
              <a:t> </a:t>
            </a:r>
            <a:r>
              <a:rPr lang="tr-TR" dirty="0" err="1"/>
              <a:t>manually</a:t>
            </a:r>
            <a:r>
              <a:rPr lang="tr-TR" dirty="0"/>
              <a:t> </a:t>
            </a:r>
            <a:r>
              <a:rPr lang="tr-TR" dirty="0" err="1"/>
              <a:t>with</a:t>
            </a:r>
            <a:r>
              <a:rPr lang="tr-TR" dirty="0"/>
              <a:t> </a:t>
            </a:r>
            <a:r>
              <a:rPr lang="tr-TR" dirty="0" err="1"/>
              <a:t>naive</a:t>
            </a:r>
            <a:r>
              <a:rPr lang="tr-TR" dirty="0"/>
              <a:t> </a:t>
            </a:r>
            <a:r>
              <a:rPr lang="tr-TR" dirty="0" err="1"/>
              <a:t>method</a:t>
            </a:r>
            <a:endParaRPr lang="tr-TR" dirty="0"/>
          </a:p>
          <a:p>
            <a:pPr>
              <a:buFont typeface="Arial" panose="020B0604020202020204" pitchFamily="34" charset="0"/>
              <a:buChar char="•"/>
            </a:pPr>
            <a:r>
              <a:rPr lang="tr-TR" dirty="0"/>
              <a:t>Time </a:t>
            </a:r>
            <a:r>
              <a:rPr lang="tr-TR" dirty="0" err="1"/>
              <a:t>series</a:t>
            </a:r>
            <a:r>
              <a:rPr lang="tr-TR" dirty="0"/>
              <a:t> </a:t>
            </a:r>
            <a:r>
              <a:rPr lang="tr-TR" dirty="0" err="1"/>
              <a:t>analysis</a:t>
            </a:r>
            <a:r>
              <a:rPr lang="tr-TR" dirty="0"/>
              <a:t> </a:t>
            </a:r>
            <a:r>
              <a:rPr lang="tr-TR" dirty="0" err="1"/>
              <a:t>using</a:t>
            </a:r>
            <a:r>
              <a:rPr lang="tr-TR" dirty="0"/>
              <a:t> R </a:t>
            </a:r>
            <a:r>
              <a:rPr lang="tr-TR" dirty="0" err="1"/>
              <a:t>packages</a:t>
            </a:r>
            <a:r>
              <a:rPr lang="tr-TR" dirty="0"/>
              <a:t>: </a:t>
            </a:r>
            <a:r>
              <a:rPr lang="tr-TR" i="1" dirty="0" err="1"/>
              <a:t>tseries</a:t>
            </a:r>
            <a:r>
              <a:rPr lang="tr-TR" dirty="0"/>
              <a:t> &amp; </a:t>
            </a:r>
            <a:r>
              <a:rPr lang="tr-TR" i="1" dirty="0"/>
              <a:t>fpp2</a:t>
            </a:r>
            <a:r>
              <a:rPr lang="tr-TR" dirty="0"/>
              <a:t> &amp; </a:t>
            </a:r>
            <a:r>
              <a:rPr lang="tr-TR" i="1" dirty="0" err="1"/>
              <a:t>forecast</a:t>
            </a:r>
            <a:r>
              <a:rPr lang="tr-TR" i="1" dirty="0"/>
              <a:t> </a:t>
            </a:r>
          </a:p>
          <a:p>
            <a:pPr>
              <a:buFont typeface="Arial" panose="020B0604020202020204" pitchFamily="34" charset="0"/>
              <a:buChar char="•"/>
            </a:pPr>
            <a:r>
              <a:rPr lang="tr-TR" dirty="0" err="1"/>
              <a:t>Python</a:t>
            </a:r>
            <a:r>
              <a:rPr lang="tr-TR" dirty="0"/>
              <a:t> modules: </a:t>
            </a:r>
            <a:r>
              <a:rPr lang="tr-TR" i="1" dirty="0" err="1"/>
              <a:t>seaborn</a:t>
            </a:r>
            <a:r>
              <a:rPr lang="tr-TR" i="1" dirty="0"/>
              <a:t>, </a:t>
            </a:r>
            <a:r>
              <a:rPr lang="tr-TR" i="1" dirty="0" err="1"/>
              <a:t>matplotlib</a:t>
            </a:r>
            <a:r>
              <a:rPr lang="tr-TR" i="1" dirty="0"/>
              <a:t>, </a:t>
            </a:r>
            <a:r>
              <a:rPr lang="tr-TR" i="1" dirty="0" err="1"/>
              <a:t>pandas</a:t>
            </a:r>
            <a:r>
              <a:rPr lang="tr-TR" dirty="0"/>
              <a:t>, </a:t>
            </a:r>
            <a:r>
              <a:rPr lang="tr-TR" i="1" dirty="0" err="1"/>
              <a:t>sklearn</a:t>
            </a:r>
            <a:r>
              <a:rPr lang="tr-TR" i="1" dirty="0"/>
              <a:t>, </a:t>
            </a:r>
            <a:r>
              <a:rPr lang="tr-TR" i="1" dirty="0" err="1"/>
              <a:t>statsmodels</a:t>
            </a:r>
            <a:r>
              <a:rPr lang="tr-TR" dirty="0"/>
              <a:t> (statistical </a:t>
            </a:r>
            <a:r>
              <a:rPr lang="tr-TR" dirty="0" err="1"/>
              <a:t>analysis</a:t>
            </a:r>
            <a:r>
              <a:rPr lang="tr-TR" dirty="0"/>
              <a:t>)</a:t>
            </a:r>
          </a:p>
          <a:p>
            <a:pPr>
              <a:buFont typeface="Arial" panose="020B0604020202020204" pitchFamily="34" charset="0"/>
              <a:buChar char="•"/>
            </a:pPr>
            <a:r>
              <a:rPr lang="tr-TR" dirty="0"/>
              <a:t>ARIMAX and Exponential Smoothing</a:t>
            </a:r>
            <a:r>
              <a:rPr lang="en" dirty="0"/>
              <a:t> </a:t>
            </a:r>
            <a:r>
              <a:rPr lang="tr-TR" dirty="0"/>
              <a:t>methods </a:t>
            </a:r>
            <a:r>
              <a:rPr lang="en" dirty="0"/>
              <a:t>to identify </a:t>
            </a:r>
            <a:r>
              <a:rPr lang="tr-TR" dirty="0"/>
              <a:t>the underlying pattern of temperature data and its association with </a:t>
            </a:r>
            <a:r>
              <a:rPr lang="tr-TR" dirty="0" err="1"/>
              <a:t>pollutant</a:t>
            </a:r>
            <a:r>
              <a:rPr lang="tr-TR" dirty="0"/>
              <a:t> </a:t>
            </a:r>
            <a:r>
              <a:rPr lang="tr-TR" dirty="0" err="1"/>
              <a:t>gases</a:t>
            </a:r>
            <a:endParaRPr lang="tr-TR" dirty="0"/>
          </a:p>
          <a:p>
            <a:pPr marL="457200" lvl="0" indent="-342900" algn="l" rtl="0">
              <a:spcBef>
                <a:spcPts val="0"/>
              </a:spcBef>
              <a:spcAft>
                <a:spcPts val="0"/>
              </a:spcAft>
              <a:buSzPts val="1800"/>
              <a:buAutoNum type="arabicPeriod"/>
            </a:pPr>
            <a:endParaRPr lang="en-US" dirty="0"/>
          </a:p>
        </p:txBody>
      </p:sp>
      <p:pic>
        <p:nvPicPr>
          <p:cNvPr id="5" name="Picture 4" descr="A screenshot of a map&#10;&#10;Description automatically generated">
            <a:extLst>
              <a:ext uri="{FF2B5EF4-FFF2-40B4-BE49-F238E27FC236}">
                <a16:creationId xmlns:a16="http://schemas.microsoft.com/office/drawing/2014/main" id="{9AFF3A4E-0BCF-3A4F-9DB5-FEE829E1CC33}"/>
              </a:ext>
            </a:extLst>
          </p:cNvPr>
          <p:cNvPicPr>
            <a:picLocks noChangeAspect="1"/>
          </p:cNvPicPr>
          <p:nvPr/>
        </p:nvPicPr>
        <p:blipFill>
          <a:blip r:embed="rId5"/>
          <a:stretch>
            <a:fillRect/>
          </a:stretch>
        </p:blipFill>
        <p:spPr>
          <a:xfrm>
            <a:off x="5628412" y="1517073"/>
            <a:ext cx="3515588" cy="2109353"/>
          </a:xfrm>
          <a:prstGeom prst="rect">
            <a:avLst/>
          </a:prstGeom>
        </p:spPr>
      </p:pic>
      <p:pic>
        <p:nvPicPr>
          <p:cNvPr id="3" name="Video 2">
            <a:hlinkClick r:id="" action="ppaction://media"/>
            <a:extLst>
              <a:ext uri="{FF2B5EF4-FFF2-40B4-BE49-F238E27FC236}">
                <a16:creationId xmlns:a16="http://schemas.microsoft.com/office/drawing/2014/main" id="{422A62C4-2126-40A6-BA5E-96F48095FD5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121"/>
    </mc:Choice>
    <mc:Fallback xmlns="">
      <p:transition spd="slow" advTm="60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74B860-4633-FC4F-B267-16D9500658F4}"/>
              </a:ext>
            </a:extLst>
          </p:cNvPr>
          <p:cNvSpPr>
            <a:spLocks noGrp="1"/>
          </p:cNvSpPr>
          <p:nvPr>
            <p:ph type="body" idx="1"/>
          </p:nvPr>
        </p:nvSpPr>
        <p:spPr/>
        <p:txBody>
          <a:bodyPr/>
          <a:lstStyle/>
          <a:p>
            <a:endParaRPr lang="en-US"/>
          </a:p>
        </p:txBody>
      </p:sp>
      <p:pic>
        <p:nvPicPr>
          <p:cNvPr id="4" name="Picture 3" descr="A close up of text on a white background&#10;&#10;Description automatically generated">
            <a:extLst>
              <a:ext uri="{FF2B5EF4-FFF2-40B4-BE49-F238E27FC236}">
                <a16:creationId xmlns:a16="http://schemas.microsoft.com/office/drawing/2014/main" id="{1C7EEF94-2113-9C48-8774-038FBB1539C9}"/>
              </a:ext>
            </a:extLst>
          </p:cNvPr>
          <p:cNvPicPr>
            <a:picLocks noChangeAspect="1"/>
          </p:cNvPicPr>
          <p:nvPr/>
        </p:nvPicPr>
        <p:blipFill>
          <a:blip r:embed="rId5"/>
          <a:stretch>
            <a:fillRect/>
          </a:stretch>
        </p:blipFill>
        <p:spPr>
          <a:xfrm>
            <a:off x="0" y="1307467"/>
            <a:ext cx="9144000" cy="2528566"/>
          </a:xfrm>
          <a:prstGeom prst="rect">
            <a:avLst/>
          </a:prstGeom>
        </p:spPr>
      </p:pic>
      <p:sp>
        <p:nvSpPr>
          <p:cNvPr id="5" name="Google Shape;83;p16">
            <a:extLst>
              <a:ext uri="{FF2B5EF4-FFF2-40B4-BE49-F238E27FC236}">
                <a16:creationId xmlns:a16="http://schemas.microsoft.com/office/drawing/2014/main" id="{721CBEA1-641C-F94A-8975-BADF7B7CF55C}"/>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p:txBody>
      </p:sp>
      <p:pic>
        <p:nvPicPr>
          <p:cNvPr id="6" name="Video 5">
            <a:hlinkClick r:id="" action="ppaction://media"/>
            <a:extLst>
              <a:ext uri="{FF2B5EF4-FFF2-40B4-BE49-F238E27FC236}">
                <a16:creationId xmlns:a16="http://schemas.microsoft.com/office/drawing/2014/main" id="{EB5BD440-7963-45CB-B466-C01E9535E20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3059594300"/>
      </p:ext>
    </p:extLst>
  </p:cSld>
  <p:clrMapOvr>
    <a:masterClrMapping/>
  </p:clrMapOvr>
  <mc:AlternateContent xmlns:mc="http://schemas.openxmlformats.org/markup-compatibility/2006" xmlns:p14="http://schemas.microsoft.com/office/powerpoint/2010/main">
    <mc:Choice Requires="p14">
      <p:transition spd="slow" p14:dur="2000" advTm="22608"/>
    </mc:Choice>
    <mc:Fallback xmlns="">
      <p:transition spd="slow" advTm="22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DAF5CD9A-525A-5445-8BD3-CDEC00E071FE}"/>
              </a:ext>
            </a:extLst>
          </p:cNvPr>
          <p:cNvPicPr>
            <a:picLocks noChangeAspect="1"/>
          </p:cNvPicPr>
          <p:nvPr/>
        </p:nvPicPr>
        <p:blipFill>
          <a:blip r:embed="rId5"/>
          <a:stretch>
            <a:fillRect/>
          </a:stretch>
        </p:blipFill>
        <p:spPr>
          <a:xfrm>
            <a:off x="1294489" y="883775"/>
            <a:ext cx="6555022" cy="3668815"/>
          </a:xfrm>
          <a:prstGeom prst="rect">
            <a:avLst/>
          </a:prstGeom>
        </p:spPr>
      </p:pic>
      <p:sp>
        <p:nvSpPr>
          <p:cNvPr id="2" name="Title 1">
            <a:extLst>
              <a:ext uri="{FF2B5EF4-FFF2-40B4-BE49-F238E27FC236}">
                <a16:creationId xmlns:a16="http://schemas.microsoft.com/office/drawing/2014/main" id="{105E164B-D02A-8B4F-AA57-F2A40ED4CA2D}"/>
              </a:ext>
            </a:extLst>
          </p:cNvPr>
          <p:cNvSpPr>
            <a:spLocks noGrp="1"/>
          </p:cNvSpPr>
          <p:nvPr>
            <p:ph type="title"/>
          </p:nvPr>
        </p:nvSpPr>
        <p:spPr/>
        <p:txBody>
          <a:bodyPr/>
          <a:lstStyle/>
          <a:p>
            <a:r>
              <a:rPr lang="en-US" dirty="0"/>
              <a:t>SARIMAX </a:t>
            </a:r>
          </a:p>
        </p:txBody>
      </p:sp>
      <p:pic>
        <p:nvPicPr>
          <p:cNvPr id="6" name="Video 5">
            <a:hlinkClick r:id="" action="ppaction://media"/>
            <a:extLst>
              <a:ext uri="{FF2B5EF4-FFF2-40B4-BE49-F238E27FC236}">
                <a16:creationId xmlns:a16="http://schemas.microsoft.com/office/drawing/2014/main" id="{5EF74576-CC97-4C3C-A6F5-069C6CDBC24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3703555713"/>
      </p:ext>
    </p:extLst>
  </p:cSld>
  <p:clrMapOvr>
    <a:masterClrMapping/>
  </p:clrMapOvr>
  <mc:AlternateContent xmlns:mc="http://schemas.openxmlformats.org/markup-compatibility/2006" xmlns:p14="http://schemas.microsoft.com/office/powerpoint/2010/main">
    <mc:Choice Requires="p14">
      <p:transition spd="slow" p14:dur="2000" advTm="49071"/>
    </mc:Choice>
    <mc:Fallback xmlns="">
      <p:transition spd="slow" advTm="49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a:t>
            </a:r>
            <a:endParaRPr dirty="0"/>
          </a:p>
        </p:txBody>
      </p:sp>
      <p:sp>
        <p:nvSpPr>
          <p:cNvPr id="84" name="Google Shape;84;p16"/>
          <p:cNvSpPr txBox="1">
            <a:spLocks noGrp="1"/>
          </p:cNvSpPr>
          <p:nvPr>
            <p:ph type="body" idx="1"/>
          </p:nvPr>
        </p:nvSpPr>
        <p:spPr>
          <a:xfrm>
            <a:off x="311699" y="1152475"/>
            <a:ext cx="8520599" cy="1419275"/>
          </a:xfrm>
          <a:prstGeom prst="rect">
            <a:avLst/>
          </a:prstGeom>
        </p:spPr>
        <p:txBody>
          <a:bodyPr spcFirstLastPara="1" wrap="square" lIns="91425" tIns="91425" rIns="91425" bIns="91425" anchor="t" anchorCtr="0">
            <a:noAutofit/>
          </a:bodyPr>
          <a:lstStyle/>
          <a:p>
            <a:r>
              <a:rPr lang="tr-TR" dirty="0" err="1"/>
              <a:t>Our</a:t>
            </a:r>
            <a:r>
              <a:rPr lang="tr-TR" dirty="0"/>
              <a:t> data had </a:t>
            </a:r>
            <a:r>
              <a:rPr lang="tr-TR" dirty="0" err="1"/>
              <a:t>many</a:t>
            </a:r>
            <a:r>
              <a:rPr lang="tr-TR" dirty="0"/>
              <a:t> </a:t>
            </a:r>
            <a:r>
              <a:rPr lang="tr-TR" dirty="0" err="1"/>
              <a:t>missing</a:t>
            </a:r>
            <a:r>
              <a:rPr lang="tr-TR" dirty="0"/>
              <a:t> data </a:t>
            </a:r>
            <a:r>
              <a:rPr lang="tr-TR" dirty="0" err="1"/>
              <a:t>points</a:t>
            </a:r>
            <a:r>
              <a:rPr lang="tr-TR" dirty="0"/>
              <a:t> </a:t>
            </a:r>
            <a:r>
              <a:rPr lang="tr-TR" dirty="0" err="1"/>
              <a:t>and</a:t>
            </a:r>
            <a:r>
              <a:rPr lang="tr-TR" dirty="0"/>
              <a:t> </a:t>
            </a:r>
            <a:r>
              <a:rPr lang="tr-TR" dirty="0" err="1"/>
              <a:t>duplicates</a:t>
            </a:r>
            <a:r>
              <a:rPr lang="tr-TR" dirty="0"/>
              <a:t>, </a:t>
            </a:r>
            <a:r>
              <a:rPr lang="tr-TR" dirty="0" err="1"/>
              <a:t>for</a:t>
            </a:r>
            <a:r>
              <a:rPr lang="tr-TR" dirty="0"/>
              <a:t> time </a:t>
            </a:r>
            <a:r>
              <a:rPr lang="tr-TR" dirty="0" err="1"/>
              <a:t>periods</a:t>
            </a:r>
            <a:r>
              <a:rPr lang="tr-TR" dirty="0"/>
              <a:t> </a:t>
            </a:r>
            <a:r>
              <a:rPr lang="tr-TR" dirty="0" err="1"/>
              <a:t>and</a:t>
            </a:r>
            <a:r>
              <a:rPr lang="tr-TR" dirty="0"/>
              <a:t> </a:t>
            </a:r>
            <a:r>
              <a:rPr lang="tr-TR" dirty="0" err="1"/>
              <a:t>locations</a:t>
            </a:r>
            <a:endParaRPr lang="tr-TR" dirty="0"/>
          </a:p>
          <a:p>
            <a:endParaRPr lang="tr-TR" dirty="0"/>
          </a:p>
        </p:txBody>
      </p:sp>
      <p:sp>
        <p:nvSpPr>
          <p:cNvPr id="2" name="Rectangle 1">
            <a:extLst>
              <a:ext uri="{FF2B5EF4-FFF2-40B4-BE49-F238E27FC236}">
                <a16:creationId xmlns:a16="http://schemas.microsoft.com/office/drawing/2014/main" id="{01B36F81-EB96-443E-B8C9-145E070ED635}"/>
              </a:ext>
            </a:extLst>
          </p:cNvPr>
          <p:cNvSpPr/>
          <p:nvPr/>
        </p:nvSpPr>
        <p:spPr>
          <a:xfrm>
            <a:off x="4454820" y="2417862"/>
            <a:ext cx="234360" cy="307777"/>
          </a:xfrm>
          <a:prstGeom prst="rect">
            <a:avLst/>
          </a:prstGeom>
        </p:spPr>
        <p:txBody>
          <a:bodyPr wrap="none">
            <a:spAutoFit/>
          </a:bodyPr>
          <a:lstStyle/>
          <a:p>
            <a:r>
              <a:rPr lang="en-US" dirty="0"/>
              <a:t> </a:t>
            </a:r>
          </a:p>
        </p:txBody>
      </p:sp>
      <p:sp>
        <p:nvSpPr>
          <p:cNvPr id="3" name="Rectangle 2">
            <a:extLst>
              <a:ext uri="{FF2B5EF4-FFF2-40B4-BE49-F238E27FC236}">
                <a16:creationId xmlns:a16="http://schemas.microsoft.com/office/drawing/2014/main" id="{D754591B-297B-4C37-861F-2185FB312727}"/>
              </a:ext>
            </a:extLst>
          </p:cNvPr>
          <p:cNvSpPr/>
          <p:nvPr/>
        </p:nvSpPr>
        <p:spPr>
          <a:xfrm>
            <a:off x="4454820" y="2417862"/>
            <a:ext cx="234360" cy="307777"/>
          </a:xfrm>
          <a:prstGeom prst="rect">
            <a:avLst/>
          </a:prstGeom>
        </p:spPr>
        <p:txBody>
          <a:bodyPr wrap="none">
            <a:spAutoFit/>
          </a:bodyPr>
          <a:lstStyle/>
          <a:p>
            <a:r>
              <a:rPr lang="en-US" dirty="0"/>
              <a:t> </a:t>
            </a:r>
          </a:p>
        </p:txBody>
      </p:sp>
      <p:sp>
        <p:nvSpPr>
          <p:cNvPr id="12" name="Google Shape;91;p17">
            <a:extLst>
              <a:ext uri="{FF2B5EF4-FFF2-40B4-BE49-F238E27FC236}">
                <a16:creationId xmlns:a16="http://schemas.microsoft.com/office/drawing/2014/main" id="{A7F0ADB2-EC36-A546-8C25-D08C0814F1AD}"/>
              </a:ext>
            </a:extLst>
          </p:cNvPr>
          <p:cNvSpPr txBox="1">
            <a:spLocks/>
          </p:cNvSpPr>
          <p:nvPr/>
        </p:nvSpPr>
        <p:spPr>
          <a:xfrm>
            <a:off x="311699" y="2410596"/>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Next Steps</a:t>
            </a:r>
            <a:endParaRPr lang="en-US" dirty="0"/>
          </a:p>
        </p:txBody>
      </p:sp>
      <p:sp>
        <p:nvSpPr>
          <p:cNvPr id="13" name="Google Shape;84;p16">
            <a:extLst>
              <a:ext uri="{FF2B5EF4-FFF2-40B4-BE49-F238E27FC236}">
                <a16:creationId xmlns:a16="http://schemas.microsoft.com/office/drawing/2014/main" id="{9EF67C6B-2CAC-814E-8D23-0C18D6AED19C}"/>
              </a:ext>
            </a:extLst>
          </p:cNvPr>
          <p:cNvSpPr txBox="1">
            <a:spLocks/>
          </p:cNvSpPr>
          <p:nvPr/>
        </p:nvSpPr>
        <p:spPr>
          <a:xfrm>
            <a:off x="311699" y="3137068"/>
            <a:ext cx="8520599" cy="13856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tr-TR" dirty="0"/>
              <a:t>Using </a:t>
            </a:r>
            <a:r>
              <a:rPr lang="tr-TR" dirty="0" err="1"/>
              <a:t>machine</a:t>
            </a:r>
            <a:r>
              <a:rPr lang="tr-TR" dirty="0"/>
              <a:t> </a:t>
            </a:r>
            <a:r>
              <a:rPr lang="tr-TR" dirty="0" err="1"/>
              <a:t>learning</a:t>
            </a:r>
            <a:r>
              <a:rPr lang="tr-TR" dirty="0"/>
              <a:t> </a:t>
            </a:r>
            <a:r>
              <a:rPr lang="tr-TR" dirty="0" err="1"/>
              <a:t>techniques</a:t>
            </a:r>
            <a:r>
              <a:rPr lang="tr-TR" dirty="0"/>
              <a:t> </a:t>
            </a:r>
            <a:r>
              <a:rPr lang="tr-TR" dirty="0" err="1"/>
              <a:t>with</a:t>
            </a:r>
            <a:r>
              <a:rPr lang="tr-TR" dirty="0"/>
              <a:t> a </a:t>
            </a:r>
            <a:r>
              <a:rPr lang="tr-TR" dirty="0" err="1"/>
              <a:t>cleaner</a:t>
            </a:r>
            <a:r>
              <a:rPr lang="tr-TR" dirty="0"/>
              <a:t> </a:t>
            </a:r>
            <a:r>
              <a:rPr lang="tr-TR" dirty="0" err="1"/>
              <a:t>and</a:t>
            </a:r>
            <a:r>
              <a:rPr lang="tr-TR" dirty="0"/>
              <a:t> </a:t>
            </a:r>
            <a:r>
              <a:rPr lang="tr-TR" dirty="0" err="1"/>
              <a:t>bigger</a:t>
            </a:r>
            <a:r>
              <a:rPr lang="tr-TR" dirty="0"/>
              <a:t> </a:t>
            </a:r>
            <a:r>
              <a:rPr lang="tr-TR" dirty="0" err="1"/>
              <a:t>dataset</a:t>
            </a:r>
            <a:r>
              <a:rPr lang="tr-TR" dirty="0"/>
              <a:t> </a:t>
            </a:r>
            <a:r>
              <a:rPr lang="tr-TR" dirty="0" err="1"/>
              <a:t>to</a:t>
            </a:r>
            <a:r>
              <a:rPr lang="tr-TR" dirty="0"/>
              <a:t> </a:t>
            </a:r>
            <a:r>
              <a:rPr lang="tr-TR" dirty="0" err="1"/>
              <a:t>identify</a:t>
            </a:r>
            <a:r>
              <a:rPr lang="tr-TR" dirty="0"/>
              <a:t> </a:t>
            </a:r>
            <a:r>
              <a:rPr lang="tr-TR" dirty="0" err="1"/>
              <a:t>broader</a:t>
            </a:r>
            <a:r>
              <a:rPr lang="tr-TR" dirty="0"/>
              <a:t> </a:t>
            </a:r>
            <a:r>
              <a:rPr lang="tr-TR" dirty="0" err="1"/>
              <a:t>patterns</a:t>
            </a:r>
            <a:endParaRPr lang="tr-TR" dirty="0"/>
          </a:p>
          <a:p>
            <a:r>
              <a:rPr lang="tr-TR" dirty="0"/>
              <a:t>Using </a:t>
            </a:r>
            <a:r>
              <a:rPr lang="tr-TR" dirty="0" err="1"/>
              <a:t>other</a:t>
            </a:r>
            <a:r>
              <a:rPr lang="tr-TR" dirty="0"/>
              <a:t> </a:t>
            </a:r>
            <a:r>
              <a:rPr lang="tr-TR" dirty="0" err="1"/>
              <a:t>pollutants</a:t>
            </a:r>
            <a:r>
              <a:rPr lang="tr-TR" dirty="0"/>
              <a:t> </a:t>
            </a:r>
            <a:r>
              <a:rPr lang="tr-TR" dirty="0" err="1"/>
              <a:t>such</a:t>
            </a:r>
            <a:r>
              <a:rPr lang="tr-TR" dirty="0"/>
              <a:t> as NO2, CO </a:t>
            </a:r>
            <a:r>
              <a:rPr lang="tr-TR" dirty="0" err="1"/>
              <a:t>to</a:t>
            </a:r>
            <a:r>
              <a:rPr lang="tr-TR" dirty="0"/>
              <a:t> </a:t>
            </a:r>
            <a:r>
              <a:rPr lang="tr-TR" dirty="0" err="1"/>
              <a:t>improve</a:t>
            </a:r>
            <a:r>
              <a:rPr lang="tr-TR" dirty="0"/>
              <a:t> </a:t>
            </a:r>
            <a:r>
              <a:rPr lang="tr-TR" dirty="0" err="1"/>
              <a:t>the</a:t>
            </a:r>
            <a:r>
              <a:rPr lang="tr-TR" dirty="0"/>
              <a:t> model.</a:t>
            </a:r>
          </a:p>
        </p:txBody>
      </p:sp>
      <p:pic>
        <p:nvPicPr>
          <p:cNvPr id="15" name="Picture 14" descr="A picture containing drawing, room, shirt&#10;&#10;Description automatically generated">
            <a:extLst>
              <a:ext uri="{FF2B5EF4-FFF2-40B4-BE49-F238E27FC236}">
                <a16:creationId xmlns:a16="http://schemas.microsoft.com/office/drawing/2014/main" id="{42838CDC-BE59-004F-B3E5-B28BC326900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949652" y="1685685"/>
            <a:ext cx="2764858" cy="1449822"/>
          </a:xfrm>
          <a:prstGeom prst="rect">
            <a:avLst/>
          </a:prstGeom>
        </p:spPr>
      </p:pic>
      <p:pic>
        <p:nvPicPr>
          <p:cNvPr id="5" name="Video 4">
            <a:hlinkClick r:id="" action="ppaction://media"/>
            <a:extLst>
              <a:ext uri="{FF2B5EF4-FFF2-40B4-BE49-F238E27FC236}">
                <a16:creationId xmlns:a16="http://schemas.microsoft.com/office/drawing/2014/main" id="{E311EEED-6992-426D-8077-C2D154AFCF0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361"/>
    </mc:Choice>
    <mc:Fallback xmlns="">
      <p:transition spd="slow" advTm="32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3" name="Picture 2" descr="A turtle swimming under water&#10;&#10;Description automatically generated">
            <a:extLst>
              <a:ext uri="{FF2B5EF4-FFF2-40B4-BE49-F238E27FC236}">
                <a16:creationId xmlns:a16="http://schemas.microsoft.com/office/drawing/2014/main" id="{B926CA9F-4FFD-442E-AA26-4ED12BE26CAF}"/>
              </a:ext>
            </a:extLst>
          </p:cNvPr>
          <p:cNvPicPr>
            <a:picLocks noChangeAspect="1"/>
          </p:cNvPicPr>
          <p:nvPr/>
        </p:nvPicPr>
        <p:blipFill>
          <a:blip r:embed="rId5">
            <a:alphaModFix amt="82000"/>
            <a:extLst>
              <a:ext uri="{BEBA8EAE-BF5A-486C-A8C5-ECC9F3942E4B}">
                <a14:imgProps xmlns:a14="http://schemas.microsoft.com/office/drawing/2010/main">
                  <a14:imgLayer r:embed="rId6">
                    <a14:imgEffect>
                      <a14:sharpenSoften amount="32000"/>
                    </a14:imgEffect>
                    <a14:imgEffect>
                      <a14:brightnessContrast bright="-18000" contrast="36000"/>
                    </a14:imgEffect>
                  </a14:imgLayer>
                </a14:imgProps>
              </a:ext>
            </a:extLst>
          </a:blip>
          <a:stretch>
            <a:fillRect/>
          </a:stretch>
        </p:blipFill>
        <p:spPr>
          <a:xfrm>
            <a:off x="0" y="0"/>
            <a:ext cx="9144000" cy="4590674"/>
          </a:xfrm>
          <a:prstGeom prst="rect">
            <a:avLst/>
          </a:prstGeom>
        </p:spPr>
      </p:pic>
      <p:sp>
        <p:nvSpPr>
          <p:cNvPr id="97" name="Google Shape;97;p18"/>
          <p:cNvSpPr txBox="1">
            <a:spLocks noGrp="1"/>
          </p:cNvSpPr>
          <p:nvPr>
            <p:ph type="title"/>
          </p:nvPr>
        </p:nvSpPr>
        <p:spPr>
          <a:xfrm>
            <a:off x="3500629" y="194293"/>
            <a:ext cx="214274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Thank You!</a:t>
            </a:r>
            <a:endParaRPr dirty="0">
              <a:solidFill>
                <a:schemeClr val="bg1"/>
              </a:solidFill>
            </a:endParaRPr>
          </a:p>
        </p:txBody>
      </p:sp>
      <p:sp>
        <p:nvSpPr>
          <p:cNvPr id="98" name="Google Shape;98;p18"/>
          <p:cNvSpPr txBox="1"/>
          <p:nvPr/>
        </p:nvSpPr>
        <p:spPr>
          <a:xfrm>
            <a:off x="2090100" y="717040"/>
            <a:ext cx="4909200" cy="67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dirty="0">
                <a:solidFill>
                  <a:schemeClr val="bg1"/>
                </a:solidFill>
              </a:rPr>
              <a:t>TEAM </a:t>
            </a:r>
            <a:r>
              <a:rPr lang="tr-TR" sz="2900" b="1" dirty="0">
                <a:solidFill>
                  <a:schemeClr val="bg1"/>
                </a:solidFill>
              </a:rPr>
              <a:t>8</a:t>
            </a:r>
            <a:r>
              <a:rPr lang="en" sz="2900" b="1" dirty="0">
                <a:solidFill>
                  <a:schemeClr val="bg1"/>
                </a:solidFill>
              </a:rPr>
              <a:t>: </a:t>
            </a:r>
            <a:r>
              <a:rPr lang="tr-TR" sz="2900" b="1" dirty="0">
                <a:solidFill>
                  <a:schemeClr val="bg1"/>
                </a:solidFill>
              </a:rPr>
              <a:t>Gretta Grettas</a:t>
            </a:r>
            <a:endParaRPr sz="2900" b="1" dirty="0">
              <a:solidFill>
                <a:schemeClr val="bg1"/>
              </a:solidFill>
            </a:endParaRPr>
          </a:p>
        </p:txBody>
      </p:sp>
      <p:sp>
        <p:nvSpPr>
          <p:cNvPr id="99" name="Google Shape;99;p18"/>
          <p:cNvSpPr txBox="1"/>
          <p:nvPr/>
        </p:nvSpPr>
        <p:spPr>
          <a:xfrm>
            <a:off x="27142" y="1157141"/>
            <a:ext cx="2759329" cy="11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b="1" dirty="0">
                <a:solidFill>
                  <a:schemeClr val="bg1"/>
                </a:solidFill>
              </a:rPr>
              <a:t>Güzin Duygu Yılmaz</a:t>
            </a:r>
            <a:endParaRPr b="1" dirty="0">
              <a:solidFill>
                <a:schemeClr val="bg1"/>
              </a:solidFill>
            </a:endParaRPr>
          </a:p>
          <a:p>
            <a:pPr marL="0" lvl="0" indent="0" algn="ctr" rtl="0">
              <a:spcBef>
                <a:spcPts val="0"/>
              </a:spcBef>
              <a:spcAft>
                <a:spcPts val="0"/>
              </a:spcAft>
              <a:buNone/>
            </a:pPr>
            <a:r>
              <a:rPr lang="tr-TR" u="sng" dirty="0">
                <a:solidFill>
                  <a:schemeClr val="bg1"/>
                </a:solidFill>
              </a:rPr>
              <a:t>duyguyilmaz@windowslive.com</a:t>
            </a:r>
            <a:endParaRPr dirty="0">
              <a:solidFill>
                <a:schemeClr val="bg1"/>
              </a:solidFill>
            </a:endParaRPr>
          </a:p>
          <a:p>
            <a:pPr marL="0" lvl="0" indent="0" algn="ctr" rtl="0">
              <a:spcBef>
                <a:spcPts val="0"/>
              </a:spcBef>
              <a:spcAft>
                <a:spcPts val="0"/>
              </a:spcAft>
              <a:buNone/>
            </a:pPr>
            <a:endParaRPr dirty="0">
              <a:solidFill>
                <a:schemeClr val="bg1"/>
              </a:solidFill>
            </a:endParaRPr>
          </a:p>
          <a:p>
            <a:pPr lvl="0" algn="ctr"/>
            <a:r>
              <a:rPr lang="tr-TR" dirty="0">
                <a:solidFill>
                  <a:schemeClr val="bg1"/>
                </a:solidFill>
              </a:rPr>
              <a:t>Rutgers University</a:t>
            </a:r>
          </a:p>
        </p:txBody>
      </p:sp>
      <p:sp>
        <p:nvSpPr>
          <p:cNvPr id="100" name="Google Shape;100;p18"/>
          <p:cNvSpPr txBox="1"/>
          <p:nvPr/>
        </p:nvSpPr>
        <p:spPr>
          <a:xfrm>
            <a:off x="6999300" y="1160899"/>
            <a:ext cx="2144700" cy="11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b="1" dirty="0">
                <a:solidFill>
                  <a:schemeClr val="bg1"/>
                </a:solidFill>
              </a:rPr>
              <a:t>Ghanashyam Khanal</a:t>
            </a:r>
            <a:endParaRPr b="1" dirty="0">
              <a:solidFill>
                <a:schemeClr val="bg1"/>
              </a:solidFill>
            </a:endParaRPr>
          </a:p>
          <a:p>
            <a:pPr marL="0" lvl="0" indent="0" algn="ctr" rtl="0">
              <a:spcBef>
                <a:spcPts val="0"/>
              </a:spcBef>
              <a:spcAft>
                <a:spcPts val="0"/>
              </a:spcAft>
              <a:buNone/>
            </a:pPr>
            <a:r>
              <a:rPr lang="tr-TR" u="sng" dirty="0">
                <a:solidFill>
                  <a:schemeClr val="bg1"/>
                </a:solidFill>
              </a:rPr>
              <a:t>khanalg44@gmail.com</a:t>
            </a:r>
            <a:endParaRPr dirty="0">
              <a:solidFill>
                <a:schemeClr val="bg1"/>
              </a:solidFill>
            </a:endParaRPr>
          </a:p>
          <a:p>
            <a:pPr marL="0" lvl="0" indent="0" algn="ctr" rtl="0">
              <a:spcBef>
                <a:spcPts val="0"/>
              </a:spcBef>
              <a:spcAft>
                <a:spcPts val="0"/>
              </a:spcAft>
              <a:buNone/>
            </a:pPr>
            <a:endParaRPr lang="tr-TR" dirty="0">
              <a:solidFill>
                <a:schemeClr val="bg1"/>
              </a:solidFill>
            </a:endParaRPr>
          </a:p>
          <a:p>
            <a:pPr marL="0" lvl="0" indent="0" algn="ctr" rtl="0">
              <a:spcBef>
                <a:spcPts val="0"/>
              </a:spcBef>
              <a:spcAft>
                <a:spcPts val="0"/>
              </a:spcAft>
              <a:buNone/>
            </a:pPr>
            <a:r>
              <a:rPr lang="tr-TR" dirty="0">
                <a:solidFill>
                  <a:schemeClr val="bg1"/>
                </a:solidFill>
              </a:rPr>
              <a:t>Rutgers University</a:t>
            </a:r>
            <a:endParaRPr dirty="0">
              <a:solidFill>
                <a:schemeClr val="bg1"/>
              </a:solidFill>
            </a:endParaRPr>
          </a:p>
        </p:txBody>
      </p:sp>
      <p:sp>
        <p:nvSpPr>
          <p:cNvPr id="101" name="Google Shape;101;p18"/>
          <p:cNvSpPr txBox="1"/>
          <p:nvPr/>
        </p:nvSpPr>
        <p:spPr>
          <a:xfrm>
            <a:off x="6716314" y="2994137"/>
            <a:ext cx="2295836" cy="11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b="1" dirty="0">
                <a:solidFill>
                  <a:schemeClr val="bg1"/>
                </a:solidFill>
              </a:rPr>
              <a:t>Plamen Kamenov </a:t>
            </a:r>
            <a:endParaRPr b="1" dirty="0">
              <a:solidFill>
                <a:schemeClr val="bg1"/>
              </a:solidFill>
            </a:endParaRPr>
          </a:p>
          <a:p>
            <a:pPr marL="0" lvl="0" indent="0" algn="ctr" rtl="0">
              <a:spcBef>
                <a:spcPts val="0"/>
              </a:spcBef>
              <a:spcAft>
                <a:spcPts val="0"/>
              </a:spcAft>
              <a:buNone/>
            </a:pPr>
            <a:r>
              <a:rPr lang="tr-TR" u="sng" dirty="0">
                <a:solidFill>
                  <a:schemeClr val="bg1"/>
                </a:solidFill>
              </a:rPr>
              <a:t>plamen0606@gmail.com</a:t>
            </a:r>
            <a:endParaRPr dirty="0">
              <a:solidFill>
                <a:schemeClr val="bg1"/>
              </a:solidFill>
            </a:endParaRPr>
          </a:p>
          <a:p>
            <a:pPr marL="0" lvl="0" indent="0" algn="ctr" rtl="0">
              <a:spcBef>
                <a:spcPts val="0"/>
              </a:spcBef>
              <a:spcAft>
                <a:spcPts val="0"/>
              </a:spcAft>
              <a:buNone/>
            </a:pPr>
            <a:endParaRPr dirty="0">
              <a:solidFill>
                <a:schemeClr val="bg1"/>
              </a:solidFill>
            </a:endParaRPr>
          </a:p>
          <a:p>
            <a:pPr lvl="0" algn="ctr"/>
            <a:r>
              <a:rPr lang="tr-TR" dirty="0">
                <a:solidFill>
                  <a:schemeClr val="bg1"/>
                </a:solidFill>
              </a:rPr>
              <a:t>Rutgers University</a:t>
            </a:r>
          </a:p>
        </p:txBody>
      </p:sp>
      <p:sp>
        <p:nvSpPr>
          <p:cNvPr id="102" name="Google Shape;102;p18"/>
          <p:cNvSpPr txBox="1"/>
          <p:nvPr/>
        </p:nvSpPr>
        <p:spPr>
          <a:xfrm>
            <a:off x="2427686" y="4043318"/>
            <a:ext cx="4288628" cy="444900"/>
          </a:xfrm>
          <a:prstGeom prst="rect">
            <a:avLst/>
          </a:prstGeom>
          <a:noFill/>
          <a:ln>
            <a:noFill/>
          </a:ln>
        </p:spPr>
        <p:txBody>
          <a:bodyPr spcFirstLastPara="1" wrap="square" lIns="91425" tIns="91425" rIns="91425" bIns="91425" anchor="t" anchorCtr="0">
            <a:noAutofit/>
          </a:bodyPr>
          <a:lstStyle/>
          <a:p>
            <a:pPr lvl="0" algn="ctr"/>
            <a:r>
              <a:rPr lang="en" b="1" dirty="0">
                <a:solidFill>
                  <a:schemeClr val="bg1"/>
                </a:solidFill>
              </a:rPr>
              <a:t>https://github.com/</a:t>
            </a:r>
            <a:r>
              <a:rPr lang="en-US" b="1" dirty="0" err="1">
                <a:solidFill>
                  <a:schemeClr val="bg1"/>
                </a:solidFill>
              </a:rPr>
              <a:t>yilmazduygu</a:t>
            </a:r>
            <a:r>
              <a:rPr lang="en-US" b="1" dirty="0">
                <a:solidFill>
                  <a:schemeClr val="bg1"/>
                </a:solidFill>
              </a:rPr>
              <a:t>/</a:t>
            </a:r>
            <a:r>
              <a:rPr lang="en-US" b="1" dirty="0" err="1">
                <a:solidFill>
                  <a:schemeClr val="bg1"/>
                </a:solidFill>
              </a:rPr>
              <a:t>gretta-grettas</a:t>
            </a:r>
            <a:endParaRPr b="1" dirty="0">
              <a:solidFill>
                <a:schemeClr val="bg1"/>
              </a:solidFill>
            </a:endParaRPr>
          </a:p>
        </p:txBody>
      </p:sp>
      <p:sp>
        <p:nvSpPr>
          <p:cNvPr id="8" name="Google Shape;99;p18">
            <a:extLst>
              <a:ext uri="{FF2B5EF4-FFF2-40B4-BE49-F238E27FC236}">
                <a16:creationId xmlns:a16="http://schemas.microsoft.com/office/drawing/2014/main" id="{08169D2B-94E4-4261-96E8-7863DEF70E26}"/>
              </a:ext>
            </a:extLst>
          </p:cNvPr>
          <p:cNvSpPr txBox="1"/>
          <p:nvPr/>
        </p:nvSpPr>
        <p:spPr>
          <a:xfrm>
            <a:off x="102940" y="2988871"/>
            <a:ext cx="2607732" cy="11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b="1" dirty="0">
                <a:solidFill>
                  <a:schemeClr val="bg1"/>
                </a:solidFill>
              </a:rPr>
              <a:t>M. Yarkın Ergin</a:t>
            </a:r>
            <a:endParaRPr b="1" dirty="0">
              <a:solidFill>
                <a:schemeClr val="bg1"/>
              </a:solidFill>
            </a:endParaRPr>
          </a:p>
          <a:p>
            <a:pPr marL="0" lvl="0" indent="0" algn="ctr" rtl="0">
              <a:spcBef>
                <a:spcPts val="0"/>
              </a:spcBef>
              <a:spcAft>
                <a:spcPts val="0"/>
              </a:spcAft>
              <a:buNone/>
            </a:pPr>
            <a:r>
              <a:rPr lang="tr-TR" u="sng" dirty="0">
                <a:solidFill>
                  <a:schemeClr val="bg1"/>
                </a:solidFill>
                <a:hlinkClick r:id="rId7">
                  <a:extLst>
                    <a:ext uri="{A12FA001-AC4F-418D-AE19-62706E023703}">
                      <ahyp:hlinkClr xmlns:ahyp="http://schemas.microsoft.com/office/drawing/2018/hyperlinkcolor" val="tx"/>
                    </a:ext>
                  </a:extLst>
                </a:hlinkClick>
              </a:rPr>
              <a:t>m.yarkin.ergin</a:t>
            </a:r>
            <a:r>
              <a:rPr lang="en" u="sng" dirty="0">
                <a:solidFill>
                  <a:schemeClr val="bg1"/>
                </a:solidFill>
                <a:hlinkClick r:id="rId7">
                  <a:extLst>
                    <a:ext uri="{A12FA001-AC4F-418D-AE19-62706E023703}">
                      <ahyp:hlinkClr xmlns:ahyp="http://schemas.microsoft.com/office/drawing/2018/hyperlinkcolor" val="tx"/>
                    </a:ext>
                  </a:extLst>
                </a:hlinkClick>
              </a:rPr>
              <a:t>@</a:t>
            </a:r>
            <a:r>
              <a:rPr lang="tr-TR" u="sng" dirty="0">
                <a:solidFill>
                  <a:schemeClr val="bg1"/>
                </a:solidFill>
                <a:hlinkClick r:id="rId7">
                  <a:extLst>
                    <a:ext uri="{A12FA001-AC4F-418D-AE19-62706E023703}">
                      <ahyp:hlinkClr xmlns:ahyp="http://schemas.microsoft.com/office/drawing/2018/hyperlinkcolor" val="tx"/>
                    </a:ext>
                  </a:extLst>
                </a:hlinkClick>
              </a:rPr>
              <a:t>gmail</a:t>
            </a:r>
            <a:r>
              <a:rPr lang="en" u="sng" dirty="0">
                <a:solidFill>
                  <a:schemeClr val="bg1"/>
                </a:solidFill>
                <a:hlinkClick r:id="rId7">
                  <a:extLst>
                    <a:ext uri="{A12FA001-AC4F-418D-AE19-62706E023703}">
                      <ahyp:hlinkClr xmlns:ahyp="http://schemas.microsoft.com/office/drawing/2018/hyperlinkcolor" val="tx"/>
                    </a:ext>
                  </a:extLst>
                </a:hlinkClick>
              </a:rPr>
              <a:t>.com</a:t>
            </a:r>
            <a:endParaRPr dirty="0">
              <a:solidFill>
                <a:schemeClr val="bg1"/>
              </a:solidFill>
            </a:endParaRPr>
          </a:p>
          <a:p>
            <a:pPr marL="0" lvl="0" indent="0" algn="ctr" rtl="0">
              <a:spcBef>
                <a:spcPts val="0"/>
              </a:spcBef>
              <a:spcAft>
                <a:spcPts val="0"/>
              </a:spcAft>
              <a:buNone/>
            </a:pPr>
            <a:endParaRPr dirty="0">
              <a:solidFill>
                <a:schemeClr val="bg1"/>
              </a:solidFill>
            </a:endParaRPr>
          </a:p>
          <a:p>
            <a:pPr marL="0" lvl="0" indent="0" algn="ctr" rtl="0">
              <a:spcBef>
                <a:spcPts val="0"/>
              </a:spcBef>
              <a:spcAft>
                <a:spcPts val="0"/>
              </a:spcAft>
              <a:buNone/>
            </a:pPr>
            <a:r>
              <a:rPr lang="tr-TR" dirty="0">
                <a:solidFill>
                  <a:schemeClr val="bg1"/>
                </a:solidFill>
              </a:rPr>
              <a:t>Rutgers University</a:t>
            </a:r>
            <a:endParaRPr dirty="0">
              <a:solidFill>
                <a:schemeClr val="bg1"/>
              </a:solidFill>
            </a:endParaRPr>
          </a:p>
        </p:txBody>
      </p:sp>
      <p:pic>
        <p:nvPicPr>
          <p:cNvPr id="4" name="Video 3">
            <a:hlinkClick r:id="" action="ppaction://media"/>
            <a:extLst>
              <a:ext uri="{FF2B5EF4-FFF2-40B4-BE49-F238E27FC236}">
                <a16:creationId xmlns:a16="http://schemas.microsoft.com/office/drawing/2014/main" id="{22425CC7-55BB-4F3F-98D5-B483324AE16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8"/>
    </mc:Choice>
    <mc:Fallback xmlns="">
      <p:transition spd="slow" advTm="4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1315</TotalTime>
  <Words>588</Words>
  <Application>Microsoft Macintosh PowerPoint</Application>
  <PresentationFormat>On-screen Show (16:9)</PresentationFormat>
  <Paragraphs>57</Paragraphs>
  <Slides>8</Slides>
  <Notes>8</Notes>
  <HiddenSlides>0</HiddenSlides>
  <MMClips>8</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vt:i4>
      </vt:variant>
    </vt:vector>
  </HeadingPairs>
  <TitlesOfParts>
    <vt:vector size="10" baseType="lpstr">
      <vt:lpstr>Arial</vt:lpstr>
      <vt:lpstr>Simple Light</vt:lpstr>
      <vt:lpstr>Gretta Grettas</vt:lpstr>
      <vt:lpstr>Was it chillier? (then, not now)</vt:lpstr>
      <vt:lpstr>Our Approach and Teamwork</vt:lpstr>
      <vt:lpstr>Methods/Packages Used</vt:lpstr>
      <vt:lpstr>Results</vt:lpstr>
      <vt:lpstr>SARIMAX </vt:lpstr>
      <vt:lpstr>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Donut or Bagel</dc:title>
  <cp:lastModifiedBy>Ghanashyam Khanal</cp:lastModifiedBy>
  <cp:revision>49</cp:revision>
  <dcterms:modified xsi:type="dcterms:W3CDTF">2020-05-31T03:57:04Z</dcterms:modified>
</cp:coreProperties>
</file>